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58" r:id="rId4"/>
    <p:sldId id="274" r:id="rId5"/>
    <p:sldId id="277" r:id="rId6"/>
    <p:sldId id="261" r:id="rId7"/>
    <p:sldId id="266" r:id="rId8"/>
    <p:sldId id="262" r:id="rId9"/>
    <p:sldId id="273" r:id="rId10"/>
    <p:sldId id="264" r:id="rId11"/>
    <p:sldId id="267" r:id="rId12"/>
    <p:sldId id="268" r:id="rId13"/>
    <p:sldId id="270" r:id="rId14"/>
    <p:sldId id="271" r:id="rId15"/>
    <p:sldId id="272" r:id="rId16"/>
    <p:sldId id="275" r:id="rId17"/>
    <p:sldId id="276" r:id="rId18"/>
    <p:sldId id="278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292C"/>
    <a:srgbClr val="8C3F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DB42F-21E0-4358-8340-DDAEF127150E}" type="datetimeFigureOut">
              <a:rPr lang="en-US" smtClean="0"/>
              <a:pPr/>
              <a:t>11/24/2007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1CC3-42F6-42CF-B599-CCA92190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1CC3-42F6-42CF-B599-CCA9219081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1CC3-42F6-42CF-B599-CCA92190817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8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9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161B52-8B3A-4313-8211-5EDDDB90F2AA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0F4DB-E177-41E2-84D6-0FEB51B942E6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646B2-2B70-4B5B-B1DA-E7D1521B3D14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AA174-2066-42BF-84E5-65E0C54A14D8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47346-59E8-4769-AD98-0FF5D5EB2772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6102B-4905-4165-AC5F-026B6FADC9B8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69493-6F70-47FB-8434-AFFF47856B5D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FE5EF-CEFB-4062-AF57-7F2A63750D8F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EAD8E-63BF-4A12-AD0C-D1483D562492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AB5CC-C8E1-4CE3-B11C-EDA79EBDA41F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9758E-3B67-4E62-9926-0C97845D709B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B4216-FD32-45FB-9463-7D6866AF576E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686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86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687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87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6CAFED-0781-435F-AF5D-08E0A3AEE5EB}" type="datetime1">
              <a:rPr lang="en-US" smtClean="0"/>
              <a:pPr/>
              <a:t>11/24/2007</a:t>
            </a:fld>
            <a:endParaRPr lang="en-US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AC9B5CF8-3D3C-4B9B-8BD3-567BDBD88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3657600"/>
            <a:ext cx="5257800" cy="1143000"/>
          </a:xfrm>
        </p:spPr>
        <p:txBody>
          <a:bodyPr/>
          <a:lstStyle/>
          <a:p>
            <a:pPr algn="ctr"/>
            <a:r>
              <a:rPr lang="en-US" sz="2400" dirty="0" smtClean="0"/>
              <a:t>By</a:t>
            </a:r>
          </a:p>
          <a:p>
            <a:pPr algn="ctr"/>
            <a:r>
              <a:rPr lang="en-US" sz="2400" dirty="0" smtClean="0"/>
              <a:t>Ahmed Bahgat, Ph. D</a:t>
            </a:r>
          </a:p>
          <a:p>
            <a:pPr algn="ctr"/>
            <a:r>
              <a:rPr lang="en-US" sz="2400" dirty="0" smtClean="0"/>
              <a:t>November, 2007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09600" y="1066800"/>
            <a:ext cx="8092440" cy="175260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A Private Equity Fund </a:t>
            </a:r>
            <a:br>
              <a:rPr lang="en-US" sz="2000" dirty="0" smtClean="0"/>
            </a:br>
            <a:r>
              <a:rPr lang="en-US" sz="2000" dirty="0" smtClean="0"/>
              <a:t>in </a:t>
            </a:r>
            <a:br>
              <a:rPr lang="en-US" sz="2000" dirty="0" smtClean="0"/>
            </a:br>
            <a:r>
              <a:rPr lang="en-US" sz="2000" dirty="0" smtClean="0"/>
              <a:t>Non-Greenfield Downstream Energy Projects in the MENA Region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(An Operational and Energy Efficiency Approach)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943088" cy="6397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World-Renowned Technical Consultant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8019288" cy="41148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Technical Consultant is a performance improvement company specialized in downstream energy industries, and is responsible for: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Providing benchmarking, and profitability improvement services</a:t>
            </a:r>
          </a:p>
          <a:p>
            <a:pPr lvl="1" algn="just">
              <a:lnSpc>
                <a:spcPct val="90000"/>
              </a:lnSpc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Adopting a Net Cash Margin (NCM) Program to identify facility performance gaps between client facilities and its comparables in the  industry and plans improvements resulting in improved net cash margins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Through the NCM activities, identifying no &amp; low capital initiatives as well as larger more capital intensive initiatives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943088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Incremental NCM Program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095488" cy="1143000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 smtClean="0"/>
              <a:t>NCM unfolds in four phases over a 2-year period</a:t>
            </a:r>
          </a:p>
          <a:p>
            <a:r>
              <a:rPr lang="en-US" sz="2300" dirty="0" smtClean="0"/>
              <a:t>NCM is designed to measure, manage, and maximize operational </a:t>
            </a:r>
            <a:r>
              <a:rPr lang="en-US" sz="2300" dirty="0" smtClean="0"/>
              <a:t>efficiency</a:t>
            </a:r>
            <a:endParaRPr lang="en-US" sz="2300" dirty="0" smtClean="0"/>
          </a:p>
          <a:p>
            <a:r>
              <a:rPr lang="en-US" sz="2300" dirty="0" smtClean="0"/>
              <a:t>Target Incremental NCM is reached sooner with sustainable results</a:t>
            </a:r>
          </a:p>
          <a:p>
            <a:endParaRPr lang="en-US" sz="20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838200" y="3352800"/>
            <a:ext cx="7772400" cy="2514600"/>
            <a:chOff x="492125" y="2005014"/>
            <a:chExt cx="8151813" cy="3748086"/>
          </a:xfrm>
        </p:grpSpPr>
        <p:sp>
          <p:nvSpPr>
            <p:cNvPr id="32" name="AutoShape 2"/>
            <p:cNvSpPr>
              <a:spLocks noChangeArrowheads="1"/>
            </p:cNvSpPr>
            <p:nvPr/>
          </p:nvSpPr>
          <p:spPr bwMode="invGray">
            <a:xfrm>
              <a:off x="4694238" y="5395913"/>
              <a:ext cx="3949700" cy="357187"/>
            </a:xfrm>
            <a:prstGeom prst="homePlate">
              <a:avLst>
                <a:gd name="adj" fmla="val 47559"/>
              </a:avLst>
            </a:prstGeom>
            <a:solidFill>
              <a:srgbClr val="B5292C"/>
            </a:solidFill>
            <a:ln w="317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r>
                <a:rPr lang="en-US" sz="1600" b="1" dirty="0">
                  <a:latin typeface="Tahoma" pitchFamily="34" charset="0"/>
                  <a:ea typeface="SimSun" pitchFamily="2" charset="-122"/>
                </a:rPr>
                <a:t>IV – Sustaining the Improvements</a:t>
              </a:r>
            </a:p>
          </p:txBody>
        </p:sp>
        <p:sp>
          <p:nvSpPr>
            <p:cNvPr id="33" name="AutoShape 3"/>
            <p:cNvSpPr>
              <a:spLocks noChangeArrowheads="1"/>
            </p:cNvSpPr>
            <p:nvPr/>
          </p:nvSpPr>
          <p:spPr bwMode="invGray">
            <a:xfrm>
              <a:off x="2682875" y="4633913"/>
              <a:ext cx="3949700" cy="357187"/>
            </a:xfrm>
            <a:prstGeom prst="homePlate">
              <a:avLst>
                <a:gd name="adj" fmla="val 49351"/>
              </a:avLst>
            </a:prstGeom>
            <a:solidFill>
              <a:srgbClr val="8C3FC5"/>
            </a:solidFill>
            <a:ln w="31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r>
                <a:rPr lang="en-US" sz="1600" b="1" dirty="0">
                  <a:latin typeface="Tahoma" pitchFamily="34" charset="0"/>
                </a:rPr>
                <a:t>III – Implementation</a:t>
              </a:r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blackWhite">
            <a:xfrm>
              <a:off x="1852613" y="2614613"/>
              <a:ext cx="2771775" cy="399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marL="290513" indent="-290513"/>
              <a:r>
                <a:rPr lang="en-US" sz="1800" b="1" dirty="0">
                  <a:latin typeface="Tahoma" pitchFamily="34" charset="0"/>
                </a:rPr>
                <a:t>Assess Performance</a:t>
              </a:r>
            </a:p>
          </p:txBody>
        </p:sp>
        <p:sp>
          <p:nvSpPr>
            <p:cNvPr id="35" name="Text Box 6"/>
            <p:cNvSpPr txBox="1">
              <a:spLocks noChangeArrowheads="1"/>
            </p:cNvSpPr>
            <p:nvPr/>
          </p:nvSpPr>
          <p:spPr bwMode="blackWhite">
            <a:xfrm>
              <a:off x="2733675" y="3838575"/>
              <a:ext cx="3228975" cy="399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r>
                <a:rPr lang="en-US" sz="1800" b="1" dirty="0">
                  <a:latin typeface="Tahoma" pitchFamily="34" charset="0"/>
                </a:rPr>
                <a:t>Action Plan Development</a:t>
              </a:r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invGray">
            <a:xfrm>
              <a:off x="1828800" y="3851275"/>
              <a:ext cx="788988" cy="357188"/>
            </a:xfrm>
            <a:prstGeom prst="homePlate">
              <a:avLst>
                <a:gd name="adj" fmla="val 49270"/>
              </a:avLst>
            </a:prstGeom>
            <a:solidFill>
              <a:srgbClr val="00458A"/>
            </a:solidFill>
            <a:ln w="31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r>
                <a:rPr lang="en-US" sz="1600" b="1">
                  <a:latin typeface="Tahoma" pitchFamily="34" charset="0"/>
                </a:rPr>
                <a:t>II</a:t>
              </a:r>
            </a:p>
          </p:txBody>
        </p:sp>
        <p:sp>
          <p:nvSpPr>
            <p:cNvPr id="37" name="AutoShape 8"/>
            <p:cNvSpPr>
              <a:spLocks noChangeArrowheads="1"/>
            </p:cNvSpPr>
            <p:nvPr/>
          </p:nvSpPr>
          <p:spPr bwMode="invGray">
            <a:xfrm>
              <a:off x="608013" y="2678113"/>
              <a:ext cx="1171575" cy="357187"/>
            </a:xfrm>
            <a:prstGeom prst="homePlate">
              <a:avLst>
                <a:gd name="adj" fmla="val 46862"/>
              </a:avLst>
            </a:prstGeom>
            <a:solidFill>
              <a:srgbClr val="25773A"/>
            </a:solidFill>
            <a:ln w="31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r>
                <a:rPr lang="en-US" sz="1600" b="1">
                  <a:latin typeface="Tahoma" pitchFamily="34" charset="0"/>
                </a:rPr>
                <a:t>I</a:t>
              </a:r>
            </a:p>
          </p:txBody>
        </p: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533400" y="2005014"/>
              <a:ext cx="8061332" cy="604838"/>
              <a:chOff x="287" y="751"/>
              <a:chExt cx="5078" cy="381"/>
            </a:xfrm>
          </p:grpSpPr>
          <p:grpSp>
            <p:nvGrpSpPr>
              <p:cNvPr id="41" name="Group 10"/>
              <p:cNvGrpSpPr>
                <a:grpSpLocks/>
              </p:cNvGrpSpPr>
              <p:nvPr/>
            </p:nvGrpSpPr>
            <p:grpSpPr bwMode="auto">
              <a:xfrm>
                <a:off x="311" y="952"/>
                <a:ext cx="5054" cy="180"/>
                <a:chOff x="137" y="988"/>
                <a:chExt cx="5486" cy="180"/>
              </a:xfrm>
            </p:grpSpPr>
            <p:sp>
              <p:nvSpPr>
                <p:cNvPr id="43" name="Rectangle 11"/>
                <p:cNvSpPr>
                  <a:spLocks noChangeArrowheads="1"/>
                </p:cNvSpPr>
                <p:nvPr/>
              </p:nvSpPr>
              <p:spPr bwMode="auto">
                <a:xfrm>
                  <a:off x="137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defTabSz="865188" eaLnBrk="1" hangingPunct="1"/>
                  <a:r>
                    <a:rPr lang="en-US" sz="1400" dirty="0"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44" name="Rectangle 12"/>
                <p:cNvSpPr>
                  <a:spLocks noChangeArrowheads="1"/>
                </p:cNvSpPr>
                <p:nvPr/>
              </p:nvSpPr>
              <p:spPr bwMode="auto">
                <a:xfrm>
                  <a:off x="366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2</a:t>
                  </a:r>
                </a:p>
              </p:txBody>
            </p:sp>
            <p:sp>
              <p:nvSpPr>
                <p:cNvPr id="45" name="Rectangle 13"/>
                <p:cNvSpPr>
                  <a:spLocks noChangeArrowheads="1"/>
                </p:cNvSpPr>
                <p:nvPr/>
              </p:nvSpPr>
              <p:spPr bwMode="auto">
                <a:xfrm>
                  <a:off x="594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3</a:t>
                  </a:r>
                </a:p>
              </p:txBody>
            </p:sp>
            <p:sp>
              <p:nvSpPr>
                <p:cNvPr id="46" name="Rectangle 14"/>
                <p:cNvSpPr>
                  <a:spLocks noChangeArrowheads="1"/>
                </p:cNvSpPr>
                <p:nvPr/>
              </p:nvSpPr>
              <p:spPr bwMode="auto">
                <a:xfrm>
                  <a:off x="823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4</a:t>
                  </a:r>
                </a:p>
              </p:txBody>
            </p:sp>
            <p:sp>
              <p:nvSpPr>
                <p:cNvPr id="47" name="Rectangle 15"/>
                <p:cNvSpPr>
                  <a:spLocks noChangeArrowheads="1"/>
                </p:cNvSpPr>
                <p:nvPr/>
              </p:nvSpPr>
              <p:spPr bwMode="auto">
                <a:xfrm>
                  <a:off x="1051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5</a:t>
                  </a:r>
                </a:p>
              </p:txBody>
            </p:sp>
            <p:sp>
              <p:nvSpPr>
                <p:cNvPr id="48" name="Rectangle 16"/>
                <p:cNvSpPr>
                  <a:spLocks noChangeArrowheads="1"/>
                </p:cNvSpPr>
                <p:nvPr/>
              </p:nvSpPr>
              <p:spPr bwMode="auto">
                <a:xfrm>
                  <a:off x="1280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6</a:t>
                  </a:r>
                </a:p>
              </p:txBody>
            </p:sp>
            <p:sp>
              <p:nvSpPr>
                <p:cNvPr id="49" name="Rectangle 17"/>
                <p:cNvSpPr>
                  <a:spLocks noChangeArrowheads="1"/>
                </p:cNvSpPr>
                <p:nvPr/>
              </p:nvSpPr>
              <p:spPr bwMode="auto">
                <a:xfrm>
                  <a:off x="1509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7</a:t>
                  </a:r>
                </a:p>
              </p:txBody>
            </p:sp>
            <p:sp>
              <p:nvSpPr>
                <p:cNvPr id="50" name="Rectangle 18"/>
                <p:cNvSpPr>
                  <a:spLocks noChangeArrowheads="1"/>
                </p:cNvSpPr>
                <p:nvPr/>
              </p:nvSpPr>
              <p:spPr bwMode="auto">
                <a:xfrm>
                  <a:off x="1737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8</a:t>
                  </a:r>
                </a:p>
              </p:txBody>
            </p:sp>
            <p:sp>
              <p:nvSpPr>
                <p:cNvPr id="51" name="Rectangle 19"/>
                <p:cNvSpPr>
                  <a:spLocks noChangeArrowheads="1"/>
                </p:cNvSpPr>
                <p:nvPr/>
              </p:nvSpPr>
              <p:spPr bwMode="auto">
                <a:xfrm>
                  <a:off x="1966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9</a:t>
                  </a:r>
                </a:p>
              </p:txBody>
            </p:sp>
            <p:sp>
              <p:nvSpPr>
                <p:cNvPr id="52" name="Rectangle 20"/>
                <p:cNvSpPr>
                  <a:spLocks noChangeArrowheads="1"/>
                </p:cNvSpPr>
                <p:nvPr/>
              </p:nvSpPr>
              <p:spPr bwMode="auto">
                <a:xfrm>
                  <a:off x="2194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10</a:t>
                  </a:r>
                </a:p>
              </p:txBody>
            </p:sp>
            <p:sp>
              <p:nvSpPr>
                <p:cNvPr id="53" name="Rectangle 21"/>
                <p:cNvSpPr>
                  <a:spLocks noChangeArrowheads="1"/>
                </p:cNvSpPr>
                <p:nvPr/>
              </p:nvSpPr>
              <p:spPr bwMode="auto">
                <a:xfrm>
                  <a:off x="2423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11</a:t>
                  </a:r>
                </a:p>
              </p:txBody>
            </p:sp>
            <p:sp>
              <p:nvSpPr>
                <p:cNvPr id="54" name="Rectangle 22"/>
                <p:cNvSpPr>
                  <a:spLocks noChangeArrowheads="1"/>
                </p:cNvSpPr>
                <p:nvPr/>
              </p:nvSpPr>
              <p:spPr bwMode="auto">
                <a:xfrm>
                  <a:off x="2651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 dirty="0">
                      <a:latin typeface="Tahoma" pitchFamily="34" charset="0"/>
                    </a:rPr>
                    <a:t>12</a:t>
                  </a:r>
                </a:p>
              </p:txBody>
            </p:sp>
            <p:sp>
              <p:nvSpPr>
                <p:cNvPr id="55" name="Rectangle 23"/>
                <p:cNvSpPr>
                  <a:spLocks noChangeArrowheads="1"/>
                </p:cNvSpPr>
                <p:nvPr/>
              </p:nvSpPr>
              <p:spPr bwMode="auto">
                <a:xfrm>
                  <a:off x="2880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13</a:t>
                  </a:r>
                </a:p>
              </p:txBody>
            </p:sp>
            <p:sp>
              <p:nvSpPr>
                <p:cNvPr id="56" name="Rectangle 24"/>
                <p:cNvSpPr>
                  <a:spLocks noChangeArrowheads="1"/>
                </p:cNvSpPr>
                <p:nvPr/>
              </p:nvSpPr>
              <p:spPr bwMode="auto">
                <a:xfrm>
                  <a:off x="3109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 dirty="0">
                      <a:latin typeface="Tahoma" pitchFamily="34" charset="0"/>
                    </a:rPr>
                    <a:t>14</a:t>
                  </a:r>
                </a:p>
              </p:txBody>
            </p:sp>
            <p:sp>
              <p:nvSpPr>
                <p:cNvPr id="57" name="Rectangle 25"/>
                <p:cNvSpPr>
                  <a:spLocks noChangeArrowheads="1"/>
                </p:cNvSpPr>
                <p:nvPr/>
              </p:nvSpPr>
              <p:spPr bwMode="auto">
                <a:xfrm>
                  <a:off x="3337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15</a:t>
                  </a:r>
                </a:p>
              </p:txBody>
            </p:sp>
            <p:sp>
              <p:nvSpPr>
                <p:cNvPr id="5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66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16</a:t>
                  </a:r>
                </a:p>
              </p:txBody>
            </p:sp>
            <p:sp>
              <p:nvSpPr>
                <p:cNvPr id="5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94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17</a:t>
                  </a:r>
                </a:p>
              </p:txBody>
            </p:sp>
            <p:sp>
              <p:nvSpPr>
                <p:cNvPr id="60" name="Rectangle 28"/>
                <p:cNvSpPr>
                  <a:spLocks noChangeArrowheads="1"/>
                </p:cNvSpPr>
                <p:nvPr/>
              </p:nvSpPr>
              <p:spPr bwMode="auto">
                <a:xfrm>
                  <a:off x="4023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18</a:t>
                  </a:r>
                </a:p>
              </p:txBody>
            </p:sp>
            <p:sp>
              <p:nvSpPr>
                <p:cNvPr id="61" name="Rectangle 29"/>
                <p:cNvSpPr>
                  <a:spLocks noChangeArrowheads="1"/>
                </p:cNvSpPr>
                <p:nvPr/>
              </p:nvSpPr>
              <p:spPr bwMode="auto">
                <a:xfrm>
                  <a:off x="4251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19</a:t>
                  </a:r>
                </a:p>
              </p:txBody>
            </p:sp>
            <p:sp>
              <p:nvSpPr>
                <p:cNvPr id="62" name="Rectangle 30"/>
                <p:cNvSpPr>
                  <a:spLocks noChangeArrowheads="1"/>
                </p:cNvSpPr>
                <p:nvPr/>
              </p:nvSpPr>
              <p:spPr bwMode="auto">
                <a:xfrm>
                  <a:off x="4480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20</a:t>
                  </a:r>
                </a:p>
              </p:txBody>
            </p:sp>
            <p:sp>
              <p:nvSpPr>
                <p:cNvPr id="63" name="Rectangle 31"/>
                <p:cNvSpPr>
                  <a:spLocks noChangeArrowheads="1"/>
                </p:cNvSpPr>
                <p:nvPr/>
              </p:nvSpPr>
              <p:spPr bwMode="auto">
                <a:xfrm>
                  <a:off x="4709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21</a:t>
                  </a:r>
                </a:p>
              </p:txBody>
            </p:sp>
            <p:sp>
              <p:nvSpPr>
                <p:cNvPr id="64" name="Rectangle 32"/>
                <p:cNvSpPr>
                  <a:spLocks noChangeArrowheads="1"/>
                </p:cNvSpPr>
                <p:nvPr/>
              </p:nvSpPr>
              <p:spPr bwMode="auto">
                <a:xfrm>
                  <a:off x="4937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 dirty="0">
                      <a:latin typeface="Tahoma" pitchFamily="34" charset="0"/>
                    </a:rPr>
                    <a:t>22</a:t>
                  </a:r>
                </a:p>
              </p:txBody>
            </p:sp>
            <p:sp>
              <p:nvSpPr>
                <p:cNvPr id="65" name="Rectangle 33"/>
                <p:cNvSpPr>
                  <a:spLocks noChangeArrowheads="1"/>
                </p:cNvSpPr>
                <p:nvPr/>
              </p:nvSpPr>
              <p:spPr bwMode="auto">
                <a:xfrm>
                  <a:off x="5166" y="988"/>
                  <a:ext cx="228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23</a:t>
                  </a:r>
                </a:p>
              </p:txBody>
            </p:sp>
            <p:sp>
              <p:nvSpPr>
                <p:cNvPr id="66" name="Rectangle 34"/>
                <p:cNvSpPr>
                  <a:spLocks noChangeArrowheads="1"/>
                </p:cNvSpPr>
                <p:nvPr/>
              </p:nvSpPr>
              <p:spPr bwMode="auto">
                <a:xfrm>
                  <a:off x="5394" y="988"/>
                  <a:ext cx="229" cy="180"/>
                </a:xfrm>
                <a:prstGeom prst="rect">
                  <a:avLst/>
                </a:prstGeom>
                <a:solidFill>
                  <a:srgbClr val="D5D5D5"/>
                </a:solidFill>
                <a:ln w="3175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lIns="86486" tIns="43243" rIns="86486" bIns="43243" anchor="ctr"/>
                <a:lstStyle/>
                <a:p>
                  <a:pPr algn="ctr" defTabSz="865188" eaLnBrk="1" hangingPunct="1"/>
                  <a:r>
                    <a:rPr lang="en-US" sz="1400">
                      <a:latin typeface="Tahoma" pitchFamily="34" charset="0"/>
                    </a:rPr>
                    <a:t>24</a:t>
                  </a:r>
                </a:p>
              </p:txBody>
            </p:sp>
          </p:grpSp>
          <p:sp>
            <p:nvSpPr>
              <p:cNvPr id="42" name="Text Box 35"/>
              <p:cNvSpPr txBox="1">
                <a:spLocks noChangeArrowheads="1"/>
              </p:cNvSpPr>
              <p:nvPr/>
            </p:nvSpPr>
            <p:spPr bwMode="auto">
              <a:xfrm>
                <a:off x="287" y="751"/>
                <a:ext cx="110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 b="1" dirty="0">
                    <a:latin typeface="Tahoma" pitchFamily="34" charset="0"/>
                  </a:rPr>
                  <a:t>Timeline, months</a:t>
                </a:r>
              </a:p>
            </p:txBody>
          </p:sp>
        </p:grpSp>
        <p:sp>
          <p:nvSpPr>
            <p:cNvPr id="39" name="Text Box 37"/>
            <p:cNvSpPr txBox="1">
              <a:spLocks noChangeArrowheads="1"/>
            </p:cNvSpPr>
            <p:nvPr/>
          </p:nvSpPr>
          <p:spPr bwMode="blackWhite">
            <a:xfrm>
              <a:off x="492125" y="3006725"/>
              <a:ext cx="1327150" cy="399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marL="290513" indent="-290513"/>
              <a:r>
                <a:rPr lang="en-US" sz="1800" b="1">
                  <a:latin typeface="Tahoma" pitchFamily="34" charset="0"/>
                </a:rPr>
                <a:t>3 months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blackWhite">
            <a:xfrm>
              <a:off x="1717675" y="4187825"/>
              <a:ext cx="1327150" cy="399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marL="290513" indent="-290513"/>
              <a:r>
                <a:rPr lang="en-US" sz="1800" b="1">
                  <a:latin typeface="Tahoma" pitchFamily="34" charset="0"/>
                </a:rPr>
                <a:t>3 months</a:t>
              </a:r>
            </a:p>
          </p:txBody>
        </p:sp>
      </p:grpSp>
      <p:sp>
        <p:nvSpPr>
          <p:cNvPr id="67" name="Text Box 36"/>
          <p:cNvSpPr txBox="1">
            <a:spLocks noChangeArrowheads="1"/>
          </p:cNvSpPr>
          <p:nvPr/>
        </p:nvSpPr>
        <p:spPr bwMode="auto">
          <a:xfrm>
            <a:off x="990600" y="5943600"/>
            <a:ext cx="72390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000" dirty="0">
                <a:cs typeface="Times New Roman" pitchFamily="18" charset="0"/>
              </a:rPr>
              <a:t>Each phase is designed to accelerate change and profit improvement.</a:t>
            </a:r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943088" cy="715962"/>
          </a:xfrm>
          <a:prstGeom prst="roundRect">
            <a:avLst>
              <a:gd name="adj" fmla="val 26228"/>
            </a:avLst>
          </a:prstGeom>
        </p:spPr>
        <p:txBody>
          <a:bodyPr>
            <a:noAutofit/>
          </a:bodyPr>
          <a:lstStyle/>
          <a:p>
            <a:r>
              <a:rPr lang="en-US" sz="3000" dirty="0" smtClean="0"/>
              <a:t>Incremental NCM Program </a:t>
            </a:r>
            <a:r>
              <a:rPr lang="en-US" sz="3000" i="1" dirty="0" smtClean="0"/>
              <a:t>(Cont’d)</a:t>
            </a:r>
            <a:endParaRPr lang="en-US" sz="3000" dirty="0"/>
          </a:p>
        </p:txBody>
      </p:sp>
      <p:grpSp>
        <p:nvGrpSpPr>
          <p:cNvPr id="4" name="Group 19"/>
          <p:cNvGrpSpPr>
            <a:grpSpLocks noGrp="1"/>
          </p:cNvGrpSpPr>
          <p:nvPr>
            <p:ph idx="1"/>
          </p:nvPr>
        </p:nvGrpSpPr>
        <p:grpSpPr bwMode="auto">
          <a:xfrm>
            <a:off x="990600" y="3048000"/>
            <a:ext cx="7943850" cy="1524000"/>
            <a:chOff x="511" y="1011"/>
            <a:chExt cx="4180" cy="1403"/>
          </a:xfrm>
        </p:grpSpPr>
        <p:sp>
          <p:nvSpPr>
            <p:cNvPr id="5" name="AutoShape 2"/>
            <p:cNvSpPr>
              <a:spLocks noChangeArrowheads="1"/>
            </p:cNvSpPr>
            <p:nvPr/>
          </p:nvSpPr>
          <p:spPr bwMode="invGray">
            <a:xfrm>
              <a:off x="3251" y="1011"/>
              <a:ext cx="1440" cy="647"/>
            </a:xfrm>
            <a:prstGeom prst="chevron">
              <a:avLst>
                <a:gd name="adj" fmla="val 64822"/>
              </a:avLst>
            </a:prstGeom>
            <a:solidFill>
              <a:srgbClr val="25773A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invGray">
            <a:xfrm>
              <a:off x="2241" y="1011"/>
              <a:ext cx="1440" cy="647"/>
            </a:xfrm>
            <a:prstGeom prst="chevron">
              <a:avLst>
                <a:gd name="adj" fmla="val 63895"/>
              </a:avLst>
            </a:prstGeom>
            <a:solidFill>
              <a:srgbClr val="2B8B44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invGray">
            <a:xfrm>
              <a:off x="511" y="1767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37B558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white">
            <a:xfrm>
              <a:off x="3731" y="1177"/>
              <a:ext cx="659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Set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 Performance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Targets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white">
            <a:xfrm>
              <a:off x="2784" y="1227"/>
              <a:ext cx="578" cy="2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Plant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Assessment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white">
            <a:xfrm>
              <a:off x="685" y="1920"/>
              <a:ext cx="666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Identify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Improvement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Initiatives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invGray">
            <a:xfrm>
              <a:off x="3485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4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invGray">
            <a:xfrm>
              <a:off x="1213" y="1011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309E4D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invGray">
            <a:xfrm>
              <a:off x="511" y="1011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37B558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white">
            <a:xfrm>
              <a:off x="715" y="1291"/>
              <a:ext cx="700" cy="1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Benchmarking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invGray">
            <a:xfrm>
              <a:off x="576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5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invGray">
            <a:xfrm>
              <a:off x="576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1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white">
            <a:xfrm>
              <a:off x="1679" y="1234"/>
              <a:ext cx="730" cy="2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Auditing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Work Practices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invGray">
            <a:xfrm>
              <a:off x="2458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3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invGray">
            <a:xfrm>
              <a:off x="1460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2</a:t>
              </a: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990600" y="4724400"/>
            <a:ext cx="7943088" cy="1828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0988" marR="0" lvl="0" indent="-2809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n-ea"/>
                <a:cs typeface="+mn-cs"/>
              </a:rPr>
              <a:t>NCM starts with benchmarking study</a:t>
            </a:r>
          </a:p>
          <a:p>
            <a:pPr marL="280988" marR="0" lvl="0" indent="-2809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n-ea"/>
                <a:cs typeface="+mn-cs"/>
              </a:rPr>
              <a:t>On­site audit work practices – completion of scorecards</a:t>
            </a:r>
          </a:p>
          <a:p>
            <a:pPr marL="280988" marR="0" lvl="0" indent="-2809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n-ea"/>
                <a:cs typeface="+mn-cs"/>
              </a:rPr>
              <a:t>Plant assessment for physical asset capability</a:t>
            </a:r>
          </a:p>
          <a:p>
            <a:pPr marL="280988" marR="0" lvl="0" indent="-2809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n-ea"/>
                <a:cs typeface="+mn-cs"/>
              </a:rPr>
              <a:t>Drill-down gap analysis and target setting</a:t>
            </a:r>
          </a:p>
          <a:p>
            <a:pPr marL="280988" marR="0" lvl="0" indent="-2809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n-ea"/>
                <a:cs typeface="+mn-cs"/>
              </a:rPr>
              <a:t>Recommendations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914400" y="2362200"/>
            <a:ext cx="7943088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000" b="1" dirty="0" smtClean="0"/>
              <a:t>Phase 1: Assess Performance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60438"/>
            <a:ext cx="7943088" cy="8683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Incremental NCM Program </a:t>
            </a:r>
            <a:r>
              <a:rPr lang="en-US" sz="3000" i="1" dirty="0" smtClean="0"/>
              <a:t>(Cont’d)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943088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Phase 2: Action Plan Development</a:t>
            </a:r>
            <a:endParaRPr lang="en-US" sz="2000" b="1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990600" y="2938463"/>
            <a:ext cx="7543800" cy="1481137"/>
            <a:chOff x="511" y="1011"/>
            <a:chExt cx="4180" cy="1403"/>
          </a:xfrm>
        </p:grpSpPr>
        <p:sp>
          <p:nvSpPr>
            <p:cNvPr id="5" name="AutoShape 2"/>
            <p:cNvSpPr>
              <a:spLocks noChangeArrowheads="1"/>
            </p:cNvSpPr>
            <p:nvPr/>
          </p:nvSpPr>
          <p:spPr bwMode="invGray">
            <a:xfrm>
              <a:off x="3251" y="1011"/>
              <a:ext cx="1440" cy="647"/>
            </a:xfrm>
            <a:prstGeom prst="chevron">
              <a:avLst>
                <a:gd name="adj" fmla="val 64822"/>
              </a:avLst>
            </a:prstGeom>
            <a:solidFill>
              <a:srgbClr val="00458A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invGray">
            <a:xfrm>
              <a:off x="2241" y="1011"/>
              <a:ext cx="1440" cy="647"/>
            </a:xfrm>
            <a:prstGeom prst="chevron">
              <a:avLst>
                <a:gd name="adj" fmla="val 63895"/>
              </a:avLst>
            </a:prstGeom>
            <a:solidFill>
              <a:srgbClr val="0058B0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invGray">
            <a:xfrm>
              <a:off x="2241" y="1767"/>
              <a:ext cx="1440" cy="647"/>
            </a:xfrm>
            <a:prstGeom prst="chevron">
              <a:avLst>
                <a:gd name="adj" fmla="val 63895"/>
              </a:avLst>
            </a:prstGeom>
            <a:solidFill>
              <a:srgbClr val="0058B0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white">
            <a:xfrm>
              <a:off x="3805" y="1177"/>
              <a:ext cx="480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Prioritize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All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Initiatives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white">
            <a:xfrm>
              <a:off x="2746" y="1177"/>
              <a:ext cx="635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Set Goals,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Strategies, &amp;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Targets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white">
            <a:xfrm>
              <a:off x="2721" y="1914"/>
              <a:ext cx="684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Form &amp; Train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Best Practices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Teams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invGray">
            <a:xfrm>
              <a:off x="2458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3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invGray">
            <a:xfrm>
              <a:off x="3485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4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invGray">
            <a:xfrm>
              <a:off x="1213" y="1011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0065CA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invGray">
            <a:xfrm>
              <a:off x="511" y="1011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006EDC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invGray">
            <a:xfrm>
              <a:off x="1213" y="1767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0065CA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invGray">
            <a:xfrm>
              <a:off x="511" y="1767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006EDC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white">
            <a:xfrm>
              <a:off x="1802" y="1177"/>
              <a:ext cx="477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Analyze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Execution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Risks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white">
            <a:xfrm>
              <a:off x="647" y="1195"/>
              <a:ext cx="659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Form Change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Management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Teams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invGray">
            <a:xfrm>
              <a:off x="1460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6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white">
            <a:xfrm>
              <a:off x="701" y="1983"/>
              <a:ext cx="549" cy="2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Develop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Action Plan</a:t>
              </a: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invGray">
            <a:xfrm>
              <a:off x="576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1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invGray">
            <a:xfrm>
              <a:off x="1460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2</a:t>
              </a: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invGray">
            <a:xfrm>
              <a:off x="2458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7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white">
            <a:xfrm>
              <a:off x="1770" y="1914"/>
              <a:ext cx="556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Create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CMT &amp; BPT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Charters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invGray">
            <a:xfrm>
              <a:off x="576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5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914400" y="4495800"/>
            <a:ext cx="8171688" cy="2057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4163" indent="-284163" defTabSz="865188">
              <a:buFont typeface="Arial" pitchFamily="34" charset="0"/>
              <a:buChar char="•"/>
            </a:pPr>
            <a:r>
              <a:rPr lang="en-US" sz="2000" dirty="0" smtClean="0"/>
              <a:t>Typically generates 100–200 recommendations</a:t>
            </a:r>
          </a:p>
          <a:p>
            <a:pPr marL="284163" indent="-284163" defTabSz="865188">
              <a:buFont typeface="Arial" pitchFamily="34" charset="0"/>
              <a:buChar char="•"/>
            </a:pPr>
            <a:r>
              <a:rPr lang="en-US" sz="2000" dirty="0" smtClean="0"/>
              <a:t>The Technical Consultant transforms recommendations into an implementation plan</a:t>
            </a:r>
          </a:p>
          <a:p>
            <a:pPr marL="284163" indent="-284163" defTabSz="865188">
              <a:buFont typeface="Arial" pitchFamily="34" charset="0"/>
              <a:buChar char="•"/>
            </a:pPr>
            <a:r>
              <a:rPr lang="en-US" sz="2000" dirty="0" smtClean="0"/>
              <a:t>Looking for response to two key questions like:</a:t>
            </a:r>
          </a:p>
          <a:p>
            <a:pPr marL="688975" lvl="1" indent="-290513" defTabSz="865188"/>
            <a:r>
              <a:rPr lang="en-US" sz="2000" dirty="0" smtClean="0"/>
              <a:t>- Do we agree on what “good” looks like?</a:t>
            </a:r>
          </a:p>
          <a:p>
            <a:pPr marL="688975" lvl="1" indent="-290513" defTabSz="865188"/>
            <a:r>
              <a:rPr lang="en-US" sz="2000" dirty="0" smtClean="0"/>
              <a:t>- Do we agree client performance is not as good as it could be?</a:t>
            </a:r>
          </a:p>
          <a:p>
            <a:pPr marL="688975" lvl="1" indent="-290513" defTabSz="865188"/>
            <a:endParaRPr lang="en-US" sz="2000" dirty="0" smtClean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0438"/>
            <a:ext cx="7943088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Incremental NCM Program </a:t>
            </a:r>
            <a:r>
              <a:rPr lang="en-US" sz="3000" i="1" dirty="0" smtClean="0"/>
              <a:t>(Cont’d)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49808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Phase 3: Implementation</a:t>
            </a:r>
            <a:endParaRPr lang="en-US" sz="20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4724400"/>
            <a:ext cx="7421880" cy="1752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The Technical Consultant is the overall Implementation Manager</a:t>
            </a:r>
          </a:p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Implementation strategy</a:t>
            </a:r>
          </a:p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Scoping and subcontractor selection</a:t>
            </a:r>
          </a:p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Scheduling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990600" y="2895600"/>
            <a:ext cx="7848600" cy="1614487"/>
            <a:chOff x="511" y="1011"/>
            <a:chExt cx="4180" cy="1403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invGray">
            <a:xfrm>
              <a:off x="3251" y="1011"/>
              <a:ext cx="1440" cy="647"/>
            </a:xfrm>
            <a:prstGeom prst="chevron">
              <a:avLst>
                <a:gd name="adj" fmla="val 64822"/>
              </a:avLst>
            </a:prstGeom>
            <a:solidFill>
              <a:srgbClr val="52237D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invGray">
            <a:xfrm>
              <a:off x="2241" y="1011"/>
              <a:ext cx="1440" cy="647"/>
            </a:xfrm>
            <a:prstGeom prst="chevron">
              <a:avLst>
                <a:gd name="adj" fmla="val 63895"/>
              </a:avLst>
            </a:prstGeom>
            <a:solidFill>
              <a:srgbClr val="682C9E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invGray">
            <a:xfrm>
              <a:off x="1213" y="1011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7934B8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invGray">
            <a:xfrm>
              <a:off x="511" y="1011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8841C9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white">
            <a:xfrm>
              <a:off x="3729" y="1273"/>
              <a:ext cx="764" cy="1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Capital Projects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white">
            <a:xfrm>
              <a:off x="2780" y="1216"/>
              <a:ext cx="549" cy="2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Execute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Action Plan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invGray">
            <a:xfrm>
              <a:off x="2458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3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invGray">
            <a:xfrm>
              <a:off x="3485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4</a:t>
              </a: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invGray">
            <a:xfrm>
              <a:off x="1213" y="1767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7934B8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invGray">
            <a:xfrm>
              <a:off x="511" y="1767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8841C9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white">
            <a:xfrm>
              <a:off x="1703" y="1159"/>
              <a:ext cx="708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Organizational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Effectiveness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Training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white">
            <a:xfrm>
              <a:off x="661" y="1216"/>
              <a:ext cx="623" cy="2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Organization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Workshop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invGray">
            <a:xfrm>
              <a:off x="1460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6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white">
            <a:xfrm>
              <a:off x="540" y="1931"/>
              <a:ext cx="864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On-Site Technical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Support &amp;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Assistance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invGray">
            <a:xfrm>
              <a:off x="576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1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invGray">
            <a:xfrm>
              <a:off x="1460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2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white">
            <a:xfrm>
              <a:off x="1698" y="2032"/>
              <a:ext cx="804" cy="1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Measure Results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invGray">
            <a:xfrm>
              <a:off x="576" y="1781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5</a:t>
              </a:r>
            </a:p>
          </p:txBody>
        </p:sp>
      </p:grp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36638"/>
            <a:ext cx="7943088" cy="7159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Incremental NCM Program </a:t>
            </a:r>
            <a:r>
              <a:rPr lang="en-US" sz="3000" i="1" dirty="0" smtClean="0"/>
              <a:t>(Cont’d)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943088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Phase 4: Sustaining the Improvements</a:t>
            </a:r>
            <a:endParaRPr lang="en-US" sz="20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5410200"/>
            <a:ext cx="7943088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060450" y="3087688"/>
            <a:ext cx="7626350" cy="1027112"/>
            <a:chOff x="511" y="1011"/>
            <a:chExt cx="4180" cy="64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invGray">
            <a:xfrm>
              <a:off x="3251" y="1011"/>
              <a:ext cx="1440" cy="647"/>
            </a:xfrm>
            <a:prstGeom prst="chevron">
              <a:avLst>
                <a:gd name="adj" fmla="val 64822"/>
              </a:avLst>
            </a:prstGeom>
            <a:solidFill>
              <a:srgbClr val="940031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invGray">
            <a:xfrm>
              <a:off x="2241" y="1011"/>
              <a:ext cx="1440" cy="647"/>
            </a:xfrm>
            <a:prstGeom prst="chevron">
              <a:avLst>
                <a:gd name="adj" fmla="val 63895"/>
              </a:avLst>
            </a:prstGeom>
            <a:solidFill>
              <a:srgbClr val="983A59"/>
            </a:solidFill>
            <a:ln w="9525" algn="ctr">
              <a:solidFill>
                <a:srgbClr val="FFFFFF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invGray">
            <a:xfrm>
              <a:off x="3783" y="1156"/>
              <a:ext cx="645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Ongoing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Operations &amp;</a:t>
              </a:r>
              <a:br>
                <a:rPr lang="en-US" sz="1400">
                  <a:solidFill>
                    <a:schemeClr val="bg1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Maintenance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invGray">
            <a:xfrm>
              <a:off x="2802" y="1162"/>
              <a:ext cx="437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Re-Audit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Work</a:t>
              </a:r>
              <a:br>
                <a:rPr lang="en-US" sz="140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Practices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invGray">
            <a:xfrm>
              <a:off x="2458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3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invGray">
            <a:xfrm>
              <a:off x="3485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4</a:t>
              </a: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invGray">
            <a:xfrm>
              <a:off x="1213" y="1011"/>
              <a:ext cx="1440" cy="647"/>
            </a:xfrm>
            <a:prstGeom prst="chevron">
              <a:avLst>
                <a:gd name="adj" fmla="val 63266"/>
              </a:avLst>
            </a:prstGeom>
            <a:solidFill>
              <a:srgbClr val="B34F6D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865188" eaLnBrk="1" hangingPunct="1"/>
              <a:endPara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invGray">
            <a:xfrm>
              <a:off x="511" y="1011"/>
              <a:ext cx="1152" cy="647"/>
            </a:xfrm>
            <a:prstGeom prst="homePlate">
              <a:avLst>
                <a:gd name="adj" fmla="val 69976"/>
              </a:avLst>
            </a:prstGeom>
            <a:solidFill>
              <a:srgbClr val="C16382"/>
            </a:solidFill>
            <a:ln w="9525" algn="ctr">
              <a:solidFill>
                <a:srgbClr val="FFFFFF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86486" tIns="43243" rIns="86486" bIns="43243" anchor="ctr"/>
            <a:lstStyle/>
            <a:p>
              <a:pPr algn="ctr" defTabSz="865188" eaLnBrk="1" hangingPunct="1"/>
              <a:endPara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invGray">
            <a:xfrm>
              <a:off x="1739" y="1270"/>
              <a:ext cx="720" cy="1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>
                  <a:solidFill>
                    <a:srgbClr val="FFFFFF"/>
                  </a:solidFill>
                  <a:latin typeface="Tahoma" pitchFamily="34" charset="0"/>
                </a:rPr>
                <a:t>Re-Benchmark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invGray">
            <a:xfrm>
              <a:off x="671" y="1170"/>
              <a:ext cx="650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865188" eaLnBrk="1" hangingPunct="1">
                <a:lnSpc>
                  <a:spcPct val="85000"/>
                </a:lnSpc>
              </a:pP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Sustainability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Assurance</a:t>
              </a:r>
              <a:b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</a:br>
              <a:r>
                <a:rPr lang="en-US" sz="1400" dirty="0">
                  <a:solidFill>
                    <a:srgbClr val="FFFFFF"/>
                  </a:solidFill>
                  <a:latin typeface="Tahoma" pitchFamily="34" charset="0"/>
                </a:rPr>
                <a:t>Plan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invGray">
            <a:xfrm>
              <a:off x="576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1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invGray">
            <a:xfrm>
              <a:off x="1460" y="1029"/>
              <a:ext cx="71" cy="1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865188" eaLnBrk="1" hangingPunct="1"/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2</a:t>
              </a:r>
            </a:p>
          </p:txBody>
        </p:sp>
      </p:grp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066800" y="4419600"/>
            <a:ext cx="742188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The Technical Consultant develops sustainability assurance plan to preserve operational improvements </a:t>
            </a:r>
          </a:p>
          <a:p>
            <a:pPr marL="284163" indent="-284163" defTabSz="865188"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Re-benchmarking and re-auditing </a:t>
            </a:r>
          </a:p>
          <a:p>
            <a:pPr marL="284163" indent="-284163" defTabSz="865188">
              <a:spcBef>
                <a:spcPct val="20000"/>
              </a:spcBef>
              <a:buFontTx/>
              <a:buChar char="•"/>
            </a:pPr>
            <a:endParaRPr lang="en-US" sz="2000" dirty="0" smtClean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A Refinery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362200"/>
            <a:ext cx="7620000" cy="4495800"/>
          </a:xfrm>
        </p:spPr>
        <p:txBody>
          <a:bodyPr/>
          <a:lstStyle/>
          <a:p>
            <a:pPr marL="231775" indent="-231775" algn="just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Upon engaging the Technical Consultant to conduct a performance improvement analysis, the company’s Canadian </a:t>
            </a:r>
            <a:r>
              <a:rPr lang="en-US" sz="1800" i="1" dirty="0" smtClean="0">
                <a:latin typeface="Arial" charset="0"/>
              </a:rPr>
              <a:t>refining</a:t>
            </a:r>
            <a:r>
              <a:rPr lang="en-US" sz="1800" dirty="0" smtClean="0">
                <a:latin typeface="Arial" charset="0"/>
              </a:rPr>
              <a:t> assets were compared to 1</a:t>
            </a:r>
            <a:r>
              <a:rPr lang="en-US" sz="1800" baseline="30000" dirty="0" smtClean="0">
                <a:latin typeface="Arial" charset="0"/>
              </a:rPr>
              <a:t>st</a:t>
            </a:r>
            <a:r>
              <a:rPr lang="en-US" sz="1800" dirty="0" smtClean="0">
                <a:latin typeface="Arial" charset="0"/>
              </a:rPr>
              <a:t> &amp; 2</a:t>
            </a:r>
            <a:r>
              <a:rPr lang="en-US" sz="1800" baseline="30000" dirty="0" smtClean="0">
                <a:latin typeface="Arial" charset="0"/>
              </a:rPr>
              <a:t>nd</a:t>
            </a:r>
            <a:r>
              <a:rPr lang="en-US" sz="1800" dirty="0" smtClean="0">
                <a:latin typeface="Arial" charset="0"/>
              </a:rPr>
              <a:t> quartile performers to benchmark the performance of the company to industry “Pacesetters” (data of over 85% of world refining capacity is captured in the Technical Consultant’s data base).</a:t>
            </a:r>
            <a:endParaRPr lang="en-US" sz="1800" b="1" dirty="0" smtClean="0">
              <a:latin typeface="Arial" charset="0"/>
            </a:endParaRPr>
          </a:p>
          <a:p>
            <a:pPr marL="231775" indent="-231775" algn="just">
              <a:spcBef>
                <a:spcPct val="50000"/>
              </a:spcBef>
            </a:pPr>
            <a:r>
              <a:rPr lang="en-US" sz="1800" b="1" dirty="0" smtClean="0">
                <a:latin typeface="Arial" charset="0"/>
              </a:rPr>
              <a:t>C$150M in EBIT</a:t>
            </a:r>
            <a:r>
              <a:rPr lang="en-US" sz="1800" dirty="0" smtClean="0">
                <a:latin typeface="Arial" charset="0"/>
              </a:rPr>
              <a:t> improvements for the downstream business per year (</a:t>
            </a:r>
            <a:r>
              <a:rPr lang="en-US" sz="1800" i="1" dirty="0" smtClean="0">
                <a:latin typeface="Arial" charset="0"/>
              </a:rPr>
              <a:t>sustainable</a:t>
            </a:r>
            <a:r>
              <a:rPr lang="en-US" sz="1800" dirty="0" smtClean="0">
                <a:latin typeface="Arial" charset="0"/>
              </a:rPr>
              <a:t>) were identified based upon which teams were formed to close the gaps in:</a:t>
            </a:r>
          </a:p>
          <a:p>
            <a:pPr marL="231775" indent="-231775" algn="just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Arial" charset="0"/>
              </a:rPr>
              <a:t>		- Planning and Optimization</a:t>
            </a:r>
          </a:p>
          <a:p>
            <a:pPr marL="231775" indent="-231775" algn="just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Arial" charset="0"/>
              </a:rPr>
              <a:t>		- Operations Driven Reliability</a:t>
            </a:r>
          </a:p>
          <a:p>
            <a:pPr marL="231775" indent="-231775" algn="just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Arial" charset="0"/>
              </a:rPr>
              <a:t>		- Operator Effectiveness</a:t>
            </a:r>
          </a:p>
          <a:p>
            <a:pPr marL="231775" indent="-231775" algn="just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Arial" charset="0"/>
              </a:rPr>
              <a:t>		- Automation</a:t>
            </a:r>
          </a:p>
          <a:p>
            <a:pPr marL="231775" indent="-231775">
              <a:lnSpc>
                <a:spcPct val="50000"/>
              </a:lnSpc>
              <a:spcBef>
                <a:spcPct val="50000"/>
              </a:spcBef>
              <a:buNone/>
            </a:pP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066800"/>
          </a:xfrm>
        </p:spPr>
        <p:txBody>
          <a:bodyPr/>
          <a:lstStyle/>
          <a:p>
            <a:r>
              <a:rPr lang="en-US" dirty="0" smtClean="0"/>
              <a:t>Case Study: A Refinery </a:t>
            </a:r>
            <a:r>
              <a:rPr lang="en-US" i="1" dirty="0" smtClean="0"/>
              <a:t>(Cont’d)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693025" cy="3648075"/>
          </a:xfrm>
        </p:spPr>
        <p:txBody>
          <a:bodyPr/>
          <a:lstStyle/>
          <a:p>
            <a:pPr marL="465138" indent="-465138">
              <a:spcBef>
                <a:spcPct val="50000"/>
              </a:spcBef>
            </a:pPr>
            <a:r>
              <a:rPr lang="en-US" sz="2000" dirty="0" smtClean="0">
                <a:latin typeface="Arial" charset="0"/>
              </a:rPr>
              <a:t>Requirements to achieve C$150M EBIT improvements for the downstream business were:</a:t>
            </a:r>
          </a:p>
          <a:p>
            <a:pPr marL="465138" indent="-465138">
              <a:spcBef>
                <a:spcPct val="50000"/>
              </a:spcBef>
            </a:pPr>
            <a:endParaRPr lang="en-US" sz="2000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No people were added while some people were re-assigned but everybody was expected to contribute to the improvement initiatives in addition to their regular jobs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Little or no capital was spent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Increased expenses were handled within existing budgets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dirty="0" smtClean="0"/>
              <a:t>With its energy intensive growth models and its lesser productive downstream energy assets, the MENA is a prominent candidate for operational and energy efficiency initiatives</a:t>
            </a:r>
          </a:p>
          <a:p>
            <a:pPr algn="just"/>
            <a:r>
              <a:rPr lang="en-US" sz="2200" dirty="0" smtClean="0"/>
              <a:t>The up-side for bridging operational efficiency gaps is sizable in-terms of sustainable incremental cash margin</a:t>
            </a:r>
          </a:p>
          <a:p>
            <a:pPr algn="just"/>
            <a:r>
              <a:rPr lang="en-US" sz="2200" dirty="0" smtClean="0"/>
              <a:t>A Private Equity Fund is an effective financial instrument to put operational efficiency into action for the benefit of investors and equally so for the environment.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50292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Ahmed Bahgat, Ph. D</a:t>
            </a:r>
          </a:p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November, 2007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7943088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Private Equity Funds in the MENA Region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8019288" cy="3962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100" dirty="0" smtClean="0"/>
              <a:t>Private Equity Funds (PEFs) in the MENA region have increased tremendously in number and size over the past 7 years, especially between 2005 - 2007 </a:t>
            </a:r>
          </a:p>
          <a:p>
            <a:pPr algn="just"/>
            <a:r>
              <a:rPr lang="en-US" sz="2100" dirty="0" smtClean="0"/>
              <a:t>As of July 2007, there are 128 PEFs in the MENA region</a:t>
            </a:r>
          </a:p>
          <a:p>
            <a:pPr algn="just"/>
            <a:r>
              <a:rPr lang="en-US" sz="2100" dirty="0" smtClean="0"/>
              <a:t>As of mid- 2007 total capital raised by PEFs in the region reached US$9 billion compared to a mere US$78 million in 2001, representing an increase of 121 folds.</a:t>
            </a:r>
          </a:p>
          <a:p>
            <a:pPr algn="just"/>
            <a:r>
              <a:rPr lang="en-US" sz="2100" dirty="0" smtClean="0"/>
              <a:t>The growth in PEFs in the MENA is attributable to:</a:t>
            </a:r>
          </a:p>
          <a:p>
            <a:pPr lvl="1" algn="just"/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The increase in liquidity in the GCC region on the back of the recent surge in oil prices</a:t>
            </a:r>
          </a:p>
          <a:p>
            <a:pPr lvl="1" algn="just"/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The governments’ initiatives to foster this instrument through privatizations</a:t>
            </a:r>
          </a:p>
          <a:p>
            <a:pPr lvl="1" algn="just"/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The efforts exerted by fund managers and investment firms to encourage private equity as an alternative means of financing</a:t>
            </a:r>
          </a:p>
          <a:p>
            <a:pPr algn="just"/>
            <a:endParaRPr lang="en-US" sz="2400" dirty="0" smtClean="0"/>
          </a:p>
          <a:p>
            <a:pPr algn="just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943088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Private Equity Funds in the MENA Region </a:t>
            </a:r>
            <a:r>
              <a:rPr lang="en-US" sz="3200" i="1" dirty="0" smtClean="0"/>
              <a:t>(Cont’d)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943088" cy="3733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 smtClean="0"/>
              <a:t>Status of the stock of PEFs since 1994 to mid-2007 demonstrates a profile far from saturation or even maturity:</a:t>
            </a:r>
          </a:p>
          <a:p>
            <a:pPr algn="just"/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12.3% of PEFs are announced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28.3% of PEFs are in their fund-raising phase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40.6% of PEFs are in their investment stage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2.0% are fully invested PEFs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1.8% are closed funds</a:t>
            </a:r>
          </a:p>
          <a:p>
            <a:pPr marL="457200" lvl="1" indent="0">
              <a:buFont typeface="Arial" pitchFamily="34" charset="0"/>
              <a:buChar char="•"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en-US" sz="2000" dirty="0" smtClean="0"/>
              <a:t>To-date, the </a:t>
            </a:r>
            <a:r>
              <a:rPr lang="en-US" sz="2000" dirty="0" err="1" smtClean="0"/>
              <a:t>sectoral</a:t>
            </a:r>
            <a:r>
              <a:rPr lang="en-US" sz="2000" dirty="0" smtClean="0"/>
              <a:t> focus of PEFs in the MENA is on real estate, infrastructure, transportation, energy and financial services</a:t>
            </a:r>
          </a:p>
          <a:p>
            <a:pPr lvl="1" algn="just"/>
            <a:endParaRPr lang="en-US" sz="2000" dirty="0" smtClean="0">
              <a:solidFill>
                <a:srgbClr val="FFC000"/>
              </a:solidFill>
            </a:endParaRPr>
          </a:p>
          <a:p>
            <a:pPr lvl="1" algn="just"/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Private Equity Funds in the MENA Region </a:t>
            </a:r>
            <a:r>
              <a:rPr lang="en-US" sz="3200" i="1" dirty="0" smtClean="0"/>
              <a:t>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362201"/>
            <a:ext cx="7239000" cy="761999"/>
          </a:xfrm>
        </p:spPr>
        <p:txBody>
          <a:bodyPr/>
          <a:lstStyle/>
          <a:p>
            <a:r>
              <a:rPr lang="en-US" sz="2000" dirty="0" smtClean="0"/>
              <a:t>From mid-2006 to mid-2007</a:t>
            </a:r>
            <a:r>
              <a:rPr lang="en-US" sz="2000" dirty="0" smtClean="0"/>
              <a:t>, MENA private equity deals have been  primarily originated in 6 countries: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124200"/>
          <a:ext cx="6019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900"/>
                <a:gridCol w="30099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of Total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MENA Deal Flow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Egypt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UAE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Saudi Arabia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10.3%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Bahrain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4.3%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Kuwait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Jordan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1.3%</a:t>
                      </a:r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r>
                        <a:rPr lang="en-US" dirty="0" smtClean="0"/>
                        <a:t>Rest of MENA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Against the Current…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r>
              <a:rPr lang="en-US" sz="2000" dirty="0" smtClean="0"/>
              <a:t>Since the 80’s, the world has been moving towards more efficiency and productivity taking on a less energy input-intensive path</a:t>
            </a:r>
          </a:p>
          <a:p>
            <a:r>
              <a:rPr lang="en-US" sz="2000" dirty="0" smtClean="0"/>
              <a:t>The declines in energy intensity have been historically the lowest in the MENA region, due </a:t>
            </a:r>
            <a:r>
              <a:rPr lang="en-US" sz="2000" dirty="0" smtClean="0"/>
              <a:t>to:</a:t>
            </a:r>
          </a:p>
          <a:p>
            <a:pPr lvl="1" algn="just">
              <a:lnSpc>
                <a:spcPct val="80000"/>
              </a:lnSpc>
            </a:pPr>
            <a:r>
              <a:rPr lang="en-US" sz="1900" dirty="0" smtClean="0">
                <a:solidFill>
                  <a:schemeClr val="accent2">
                    <a:lumMod val="50000"/>
                  </a:schemeClr>
                </a:solidFill>
              </a:rPr>
              <a:t>Relative abundance of fossil energy resources: as of mid-2007, the Region has 61% of the world’s proven oil reserves,  and 45% of proven natural gas reserves</a:t>
            </a:r>
          </a:p>
          <a:p>
            <a:pPr lvl="1" algn="just">
              <a:lnSpc>
                <a:spcPct val="80000"/>
              </a:lnSpc>
              <a:buFont typeface="Arial" pitchFamily="34" charset="0"/>
              <a:buChar char="–"/>
            </a:pPr>
            <a:r>
              <a:rPr lang="en-US" sz="1900" dirty="0" smtClean="0">
                <a:solidFill>
                  <a:schemeClr val="accent2">
                    <a:lumMod val="50000"/>
                  </a:schemeClr>
                </a:solidFill>
              </a:rPr>
              <a:t>Sustained energy subsidies and energy intensive growth models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sz="2000" dirty="0" smtClean="0">
                <a:ea typeface="+mn-ea"/>
              </a:rPr>
              <a:t>A business case is therefore quite vivid to focus on operational and energy efficiency in  downstream energy projects existing in the MENA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943088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Operational and Energy Efficiency Fund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8019288" cy="3886200"/>
          </a:xfrm>
        </p:spPr>
        <p:txBody>
          <a:bodyPr>
            <a:normAutofit/>
          </a:bodyPr>
          <a:lstStyle/>
          <a:p>
            <a:pPr algn="just">
              <a:buSzPct val="100000"/>
              <a:buFont typeface="Arial" pitchFamily="34" charset="0"/>
              <a:buChar char="•"/>
            </a:pPr>
            <a:r>
              <a:rPr lang="en-US" sz="2000" dirty="0" smtClean="0"/>
              <a:t>Our Fund is structured to make equity and mezzanine investments in operational and energy efficiency operations implemented in existing downstream energy projects, namely:</a:t>
            </a:r>
          </a:p>
          <a:p>
            <a:pPr marL="457200" lvl="1" indent="0">
              <a:buFont typeface="Arial" pitchFamily="34" charset="0"/>
              <a:buChar char="•"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Power Stations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Refineries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Petrochemicals Complexes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Oil &amp; Gas Pipelines</a:t>
            </a:r>
          </a:p>
          <a:p>
            <a:pPr algn="just">
              <a:lnSpc>
                <a:spcPct val="80000"/>
              </a:lnSpc>
              <a:buSzPct val="100000"/>
              <a:buNone/>
            </a:pPr>
            <a:endParaRPr lang="en-US" sz="2000" dirty="0" smtClean="0"/>
          </a:p>
          <a:p>
            <a:pPr algn="just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943088" cy="7159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Operational and Energy Efficiency Fund </a:t>
            </a:r>
            <a:r>
              <a:rPr lang="en-US" sz="3200" i="1" dirty="0" smtClean="0"/>
              <a:t>(Cont’d)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031480" cy="42672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SzPct val="100000"/>
            </a:pPr>
            <a:r>
              <a:rPr lang="en-US" sz="2000" dirty="0" smtClean="0"/>
              <a:t>The Fund offers an integrated solution for operational and energy efficiency projects </a:t>
            </a:r>
          </a:p>
          <a:p>
            <a:pPr algn="just">
              <a:lnSpc>
                <a:spcPct val="80000"/>
              </a:lnSpc>
              <a:buSzPct val="100000"/>
            </a:pPr>
            <a:r>
              <a:rPr lang="en-US" sz="2000" dirty="0" smtClean="0"/>
              <a:t>The Fund has a unique approach based on: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Seeking efficiency investments in existing long-lived assets with established cash flows and a track record management;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Estimating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capex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requirements of operational efficiency program;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Co-financing program implementation in return for sharing part of consequential incremental net cash margin; and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Exit at an increased company value.</a:t>
            </a:r>
          </a:p>
          <a:p>
            <a:pPr algn="just">
              <a:lnSpc>
                <a:spcPct val="80000"/>
              </a:lnSpc>
              <a:buSzPct val="100000"/>
            </a:pPr>
            <a:r>
              <a:rPr lang="en-US" sz="2000" dirty="0" smtClean="0"/>
              <a:t>The Fund Manager capitalizes upon the expertise of a world-renowned Technical Consultant; and</a:t>
            </a:r>
          </a:p>
          <a:p>
            <a:pPr algn="just">
              <a:lnSpc>
                <a:spcPct val="80000"/>
              </a:lnSpc>
              <a:buSzPct val="100000"/>
            </a:pPr>
            <a:r>
              <a:rPr lang="en-US" sz="2000" dirty="0" smtClean="0"/>
              <a:t>A stand-by Credit Facility Provider is contracted to finance up to 75% (in debt) of large capital intensive operational efficiency initiatives</a:t>
            </a:r>
          </a:p>
          <a:p>
            <a:pPr algn="just">
              <a:lnSpc>
                <a:spcPct val="80000"/>
              </a:lnSpc>
              <a:buSzPct val="100000"/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943088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Fund Concept </a:t>
            </a:r>
            <a:endParaRPr lang="en-US" sz="3200" i="1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749174" y="5506293"/>
            <a:ext cx="657838" cy="3046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>
                <a:latin typeface="Times New Roman" pitchFamily="18" charset="0"/>
              </a:rPr>
              <a:t>Debt</a:t>
            </a: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70147" y="3200400"/>
            <a:ext cx="2236648" cy="37284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latin typeface="Times New Roman" pitchFamily="18" charset="0"/>
              </a:rPr>
              <a:t>The Fund Manager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854255" y="3582268"/>
            <a:ext cx="0" cy="6093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670147" y="4113773"/>
            <a:ext cx="2236648" cy="40624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 dirty="0">
                <a:latin typeface="Times New Roman" pitchFamily="18" charset="0"/>
              </a:rPr>
              <a:t>Fund</a:t>
            </a:r>
            <a:endParaRPr lang="en-US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854255" y="4509862"/>
            <a:ext cx="0" cy="59018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4275444" y="5156470"/>
            <a:ext cx="3420756" cy="71093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latin typeface="Times New Roman" pitchFamily="18" charset="0"/>
              </a:rPr>
              <a:t>Operational Efficiency Project</a:t>
            </a:r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407361" y="5029200"/>
            <a:ext cx="2341813" cy="27397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latin typeface="Times New Roman" pitchFamily="18" charset="0"/>
              </a:rPr>
              <a:t>Technical Consultant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854255" y="3703013"/>
            <a:ext cx="1447243" cy="3046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>
                <a:latin typeface="Times New Roman" pitchFamily="18" charset="0"/>
              </a:rPr>
              <a:t>Management</a:t>
            </a:r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550361" y="3048000"/>
            <a:ext cx="2114486" cy="6432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latin typeface="Times New Roman" pitchFamily="18" charset="0"/>
              </a:rPr>
              <a:t>Cooperation &amp; Technical Services</a:t>
            </a:r>
            <a:endParaRPr lang="en-US" dirty="0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5854255" y="4592240"/>
            <a:ext cx="1315675" cy="5078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>
                <a:latin typeface="Times New Roman" pitchFamily="18" charset="0"/>
              </a:rPr>
              <a:t>Equity / Mezzanine</a:t>
            </a:r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486039" y="5506293"/>
            <a:ext cx="78940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407361" y="5404730"/>
            <a:ext cx="2341813" cy="310269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latin typeface="Times New Roman" pitchFamily="18" charset="0"/>
              </a:rPr>
              <a:t>Credit Facility Provider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1636755" y="4191000"/>
            <a:ext cx="167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474161" y="3351212"/>
            <a:ext cx="2209800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 Track-Record Fund Manager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The Fund Manager is responsible for: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Sourcing and screening investment opportunities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Conducting technical and financial due diligence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Submitting investment and divestment proposals to the Investment Committee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Performing on-going portfolio management duties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Handling back-office and administrative fund management activities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Planning and implementing exist strategies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Benchmark Capital Corp., SAE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CF8-3D3C-4B9B-8BD3-567BDBD88D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1207</TotalTime>
  <Words>1352</Words>
  <Application>Microsoft Office PowerPoint</Application>
  <PresentationFormat>On-screen Show (4:3)</PresentationFormat>
  <Paragraphs>259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Theme1</vt:lpstr>
      <vt:lpstr>A Private Equity Fund  in  Non-Greenfield Downstream Energy Projects in the MENA Region   (An Operational and Energy Efficiency Approach)</vt:lpstr>
      <vt:lpstr>Private Equity Funds in the MENA Region</vt:lpstr>
      <vt:lpstr>Private Equity Funds in the MENA Region (Cont’d)</vt:lpstr>
      <vt:lpstr>Private Equity Funds in the MENA Region (Cont’d)</vt:lpstr>
      <vt:lpstr>Against the Current…</vt:lpstr>
      <vt:lpstr>Operational and Energy Efficiency Fund</vt:lpstr>
      <vt:lpstr>Operational and Energy Efficiency Fund (Cont’d)</vt:lpstr>
      <vt:lpstr>Fund Concept </vt:lpstr>
      <vt:lpstr>A Track-Record Fund Manager</vt:lpstr>
      <vt:lpstr>A World-Renowned Technical Consultant</vt:lpstr>
      <vt:lpstr>The Incremental NCM Program</vt:lpstr>
      <vt:lpstr>Incremental NCM Program (Cont’d)</vt:lpstr>
      <vt:lpstr>Incremental NCM Program (Cont’d)</vt:lpstr>
      <vt:lpstr>Incremental NCM Program (Cont’d)</vt:lpstr>
      <vt:lpstr>Incremental NCM Program (Cont’d)</vt:lpstr>
      <vt:lpstr>Case Study: A Refinery</vt:lpstr>
      <vt:lpstr>Case Study: A Refinery (Cont’d)</vt:lpstr>
      <vt:lpstr>To Sum Up</vt:lpstr>
      <vt:lpstr>Slide 19</vt:lpstr>
    </vt:vector>
  </TitlesOfParts>
  <Company>BCC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Equity Funds  in  Non-Greenfield Downstream Energy Projects  (Operational and Energy Funds)</dc:title>
  <dc:creator>George Gamal</dc:creator>
  <cp:lastModifiedBy>Ahmed Bahgat</cp:lastModifiedBy>
  <cp:revision>125</cp:revision>
  <dcterms:created xsi:type="dcterms:W3CDTF">2007-11-19T16:07:33Z</dcterms:created>
  <dcterms:modified xsi:type="dcterms:W3CDTF">2007-11-24T13:04:55Z</dcterms:modified>
</cp:coreProperties>
</file>