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6" r:id="rId2"/>
    <p:sldId id="298" r:id="rId3"/>
  </p:sldIdLst>
  <p:sldSz cx="9144000" cy="6858000" type="screen4x3"/>
  <p:notesSz cx="7102475" cy="10234613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990000"/>
    <a:srgbClr val="CFCFC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9455" autoAdjust="0"/>
    <p:restoredTop sz="94670" autoAdjust="0"/>
  </p:normalViewPr>
  <p:slideViewPr>
    <p:cSldViewPr>
      <p:cViewPr varScale="1">
        <p:scale>
          <a:sx n="86" d="100"/>
          <a:sy n="86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smtClean="0"/>
            </a:lvl1pPr>
          </a:lstStyle>
          <a:p>
            <a:pPr>
              <a:defRPr/>
            </a:pPr>
            <a:fld id="{D3E0CC00-20EB-4247-AD56-3F83A83FB7D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smtClean="0"/>
            </a:lvl1pPr>
          </a:lstStyle>
          <a:p>
            <a:pPr>
              <a:defRPr/>
            </a:pPr>
            <a:fld id="{EB5694D2-3873-4471-A6D8-6FF98AD3525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QFMA LOGO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83058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US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US" i="1" dirty="0" smtClean="0"/>
              <a:t>Open Ended versus Closed Ended Funds. 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US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US" i="1" dirty="0" smtClean="0"/>
              <a:t>Requirements that a Listed Fund would need to meet.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US" i="1" dirty="0" smtClean="0"/>
              <a:t>Appropriate experience and expertise in management of investment funds (directors of the fund and/or the fund manager)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US" i="1" dirty="0" smtClean="0"/>
              <a:t>Custodian – separate legal </a:t>
            </a:r>
            <a:r>
              <a:rPr lang="en-US" i="1" dirty="0" err="1" smtClean="0"/>
              <a:t>entitly</a:t>
            </a:r>
            <a:endParaRPr lang="en-US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US" i="1" dirty="0" smtClean="0"/>
              <a:t>Appointment of an Independent Auditor 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US" i="1" dirty="0" smtClean="0"/>
              <a:t>Net asset value of the fund must be calculated at least quarterly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US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US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US" i="1" dirty="0" smtClean="0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305800" cy="3665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GB" i="1" smtClean="0"/>
              <a:t>Why? </a:t>
            </a:r>
            <a:r>
              <a:rPr lang="en-GB" i="1" dirty="0" smtClean="0"/>
              <a:t>(the advantages of  listing </a:t>
            </a:r>
            <a:r>
              <a:rPr lang="en-GB" i="1" dirty="0" err="1" smtClean="0"/>
              <a:t>Sharia’h</a:t>
            </a:r>
            <a:r>
              <a:rPr lang="en-GB" i="1" dirty="0" smtClean="0"/>
              <a:t> Compliant Funds).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GB" i="1" dirty="0" smtClean="0"/>
              <a:t> </a:t>
            </a:r>
            <a:endParaRPr lang="en-US" i="1" dirty="0"/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0" y="931863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b"/>
          <a:lstStyle/>
          <a:p>
            <a:pPr algn="ctr" rtl="0"/>
            <a:r>
              <a:rPr lang="en-GB" sz="2200" b="1" dirty="0" smtClean="0"/>
              <a:t>Listing of </a:t>
            </a:r>
            <a:r>
              <a:rPr lang="en-GB" sz="2200" b="1" dirty="0" err="1" smtClean="0"/>
              <a:t>Sharia’h</a:t>
            </a:r>
            <a:r>
              <a:rPr lang="en-GB" sz="2200" b="1" dirty="0" smtClean="0"/>
              <a:t> Compliant Funds</a:t>
            </a:r>
            <a:endParaRPr lang="en-GB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838200" y="931862"/>
            <a:ext cx="7848600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b"/>
          <a:lstStyle/>
          <a:p>
            <a:pPr algn="l" rtl="0"/>
            <a:endParaRPr lang="en-GB" sz="22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4800" y="1066800"/>
            <a:ext cx="8305800" cy="843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GB" i="1" dirty="0" err="1" smtClean="0"/>
              <a:t>Sharia’h</a:t>
            </a:r>
            <a:r>
              <a:rPr lang="en-GB" i="1" dirty="0" smtClean="0"/>
              <a:t> Requirements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smtClean="0"/>
              <a:t>Appointment of a </a:t>
            </a:r>
            <a:r>
              <a:rPr lang="en-GB" i="1" dirty="0" err="1" smtClean="0"/>
              <a:t>Sharia’h</a:t>
            </a:r>
            <a:r>
              <a:rPr lang="en-GB" i="1" dirty="0" smtClean="0"/>
              <a:t> Supervisory Board.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smtClean="0"/>
              <a:t>The members of the </a:t>
            </a:r>
            <a:r>
              <a:rPr lang="en-GB" i="1" dirty="0" err="1" smtClean="0"/>
              <a:t>Sharia’h</a:t>
            </a:r>
            <a:r>
              <a:rPr lang="en-GB" i="1" dirty="0" smtClean="0"/>
              <a:t> </a:t>
            </a:r>
            <a:r>
              <a:rPr lang="en-GB" i="1" dirty="0" err="1" smtClean="0"/>
              <a:t>Suprevisory</a:t>
            </a:r>
            <a:r>
              <a:rPr lang="en-GB" i="1" dirty="0" smtClean="0"/>
              <a:t> Board must have appropriate qualifications, experience and expertise in Islamic jurisprudence and Islamic finance.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err="1" smtClean="0"/>
              <a:t>Sharia’h</a:t>
            </a:r>
            <a:r>
              <a:rPr lang="en-GB" i="1" dirty="0" smtClean="0"/>
              <a:t> Supervisory Board advises on all aspects of the offering.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smtClean="0"/>
              <a:t>The </a:t>
            </a:r>
            <a:r>
              <a:rPr lang="en-GB" i="1" dirty="0" err="1" smtClean="0"/>
              <a:t>Sharia’h</a:t>
            </a:r>
            <a:r>
              <a:rPr lang="en-GB" i="1" dirty="0" smtClean="0"/>
              <a:t> Supervisory Board must be a continuous Board and should regularly review the investments of the fund to ensure that the investments continue to be </a:t>
            </a:r>
            <a:r>
              <a:rPr lang="en-GB" i="1" dirty="0" err="1" smtClean="0"/>
              <a:t>Sharia’h</a:t>
            </a:r>
            <a:r>
              <a:rPr lang="en-GB" i="1" dirty="0" smtClean="0"/>
              <a:t> compliant and every new investment is </a:t>
            </a:r>
            <a:r>
              <a:rPr lang="en-GB" i="1" dirty="0" err="1" smtClean="0"/>
              <a:t>Sharia’h</a:t>
            </a:r>
            <a:r>
              <a:rPr lang="en-GB" i="1" dirty="0" smtClean="0"/>
              <a:t> compliant. 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smtClean="0"/>
              <a:t>The </a:t>
            </a:r>
            <a:r>
              <a:rPr lang="en-GB" i="1" dirty="0" err="1" smtClean="0"/>
              <a:t>Sharia’h</a:t>
            </a:r>
            <a:r>
              <a:rPr lang="en-GB" i="1" dirty="0" smtClean="0"/>
              <a:t> Supervisory Board needs to have the authority to direct the fund to divest investments which are not </a:t>
            </a:r>
            <a:r>
              <a:rPr lang="en-GB" i="1" dirty="0" err="1" smtClean="0"/>
              <a:t>Sharia’h</a:t>
            </a:r>
            <a:r>
              <a:rPr lang="en-GB" i="1" dirty="0" smtClean="0"/>
              <a:t> compliant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Arial" pitchFamily="34" charset="0"/>
              <a:buChar char="•"/>
            </a:pPr>
            <a:r>
              <a:rPr lang="en-GB" i="1" dirty="0" smtClean="0"/>
              <a:t>Income and distribution must be in accordance with any </a:t>
            </a:r>
            <a:r>
              <a:rPr lang="en-GB" i="1" dirty="0" err="1" smtClean="0"/>
              <a:t>Sharia’h</a:t>
            </a:r>
            <a:r>
              <a:rPr lang="en-GB" i="1" dirty="0" smtClean="0"/>
              <a:t> requirements.  </a:t>
            </a:r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 smtClean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endParaRPr lang="en-GB" i="1" dirty="0"/>
          </a:p>
          <a:p>
            <a:pPr marL="342900" indent="-342900" algn="l" rtl="0">
              <a:spcBef>
                <a:spcPct val="50000"/>
              </a:spcBef>
              <a:spcAft>
                <a:spcPct val="20000"/>
              </a:spcAft>
              <a:buClr>
                <a:srgbClr val="990000"/>
              </a:buClr>
              <a:buFont typeface="Wingdings" pitchFamily="2" charset="2"/>
              <a:buNone/>
            </a:pPr>
            <a:r>
              <a:rPr lang="en-GB" i="1" dirty="0" smtClean="0"/>
              <a:t>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</TotalTime>
  <Words>187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Wingdings</vt:lpstr>
      <vt:lpstr>Verdana</vt:lpstr>
      <vt:lpstr>Default Design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s.ayad</dc:creator>
  <cp:lastModifiedBy>m.dalby</cp:lastModifiedBy>
  <cp:revision>227</cp:revision>
  <dcterms:created xsi:type="dcterms:W3CDTF">2007-02-07T06:53:45Z</dcterms:created>
  <dcterms:modified xsi:type="dcterms:W3CDTF">2007-11-25T10:16:07Z</dcterms:modified>
</cp:coreProperties>
</file>